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51" r:id="rId2"/>
    <p:sldId id="353" r:id="rId3"/>
    <p:sldId id="354" r:id="rId4"/>
    <p:sldId id="355" r:id="rId5"/>
    <p:sldId id="390" r:id="rId6"/>
    <p:sldId id="380" r:id="rId7"/>
    <p:sldId id="356" r:id="rId8"/>
    <p:sldId id="362" r:id="rId9"/>
    <p:sldId id="364" r:id="rId10"/>
    <p:sldId id="393" r:id="rId11"/>
    <p:sldId id="394" r:id="rId12"/>
    <p:sldId id="391" r:id="rId13"/>
    <p:sldId id="388" r:id="rId14"/>
    <p:sldId id="382" r:id="rId15"/>
    <p:sldId id="383" r:id="rId16"/>
    <p:sldId id="387" r:id="rId17"/>
    <p:sldId id="368" r:id="rId18"/>
    <p:sldId id="389" r:id="rId19"/>
    <p:sldId id="386" r:id="rId20"/>
    <p:sldId id="395" r:id="rId21"/>
    <p:sldId id="379" r:id="rId22"/>
    <p:sldId id="301" r:id="rId2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3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6833-E128-4A80-9E5E-84B2FA3B6D99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86DE6-D558-4633-8E67-A9DE2E8375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86DE6-D558-4633-8E67-A9DE2E83755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19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A9E46E-BE25-4521-AEE4-2C5C4962B1E5}" type="datetimeFigureOut">
              <a:rPr lang="ru-RU" smtClean="0"/>
              <a:pPr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85BA82-4C65-4C7A-9CF1-F44921D62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8494" y="1484784"/>
            <a:ext cx="7992888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sz="800" b="1" dirty="0">
              <a:solidFill>
                <a:srgbClr val="C00000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C00000"/>
                </a:solidFill>
              </a:rPr>
              <a:t>О переводном плагиате и иностранных хищных журналах в международных базах данных</a:t>
            </a:r>
          </a:p>
          <a:p>
            <a:pPr marL="45720" indent="0" algn="r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r>
              <a:rPr lang="ru-RU" b="1" dirty="0">
                <a:solidFill>
                  <a:schemeClr val="tx1"/>
                </a:solidFill>
              </a:rPr>
              <a:t>Заседание президиума РАН</a:t>
            </a:r>
          </a:p>
          <a:p>
            <a:pPr marL="45720" indent="0" algn="r">
              <a:buNone/>
            </a:pPr>
            <a:r>
              <a:rPr lang="ru-RU" b="1" dirty="0">
                <a:solidFill>
                  <a:schemeClr val="tx1"/>
                </a:solidFill>
              </a:rPr>
              <a:t>16 июня 2020 г.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362222"/>
            <a:ext cx="7778725" cy="882119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</a:rPr>
              <a:t>Хохлов А.Р., вице-президент РАН</a:t>
            </a:r>
          </a:p>
        </p:txBody>
      </p:sp>
    </p:spTree>
    <p:extLst>
      <p:ext uri="{BB962C8B-B14F-4D97-AF65-F5344CB8AC3E}">
        <p14:creationId xmlns:p14="http://schemas.microsoft.com/office/powerpoint/2010/main" val="249518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Как выглядят публикации российских авторов в этих журналах?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Членами Комиссии выявлено </a:t>
            </a:r>
            <a:r>
              <a:rPr lang="ru-RU" sz="2400" b="1" dirty="0">
                <a:solidFill>
                  <a:srgbClr val="C00000"/>
                </a:solidFill>
              </a:rPr>
              <a:t>259 статей, </a:t>
            </a:r>
            <a:r>
              <a:rPr lang="ru-RU" sz="2400" b="1" dirty="0">
                <a:solidFill>
                  <a:schemeClr val="tx1"/>
                </a:solidFill>
              </a:rPr>
              <a:t>которые </a:t>
            </a:r>
            <a:r>
              <a:rPr lang="ru-RU" sz="2400" b="1" dirty="0">
                <a:solidFill>
                  <a:srgbClr val="C00000"/>
                </a:solidFill>
              </a:rPr>
              <a:t>содержат плагиат </a:t>
            </a:r>
            <a:r>
              <a:rPr lang="ru-RU" sz="2400" b="1" dirty="0">
                <a:solidFill>
                  <a:schemeClr val="tx1"/>
                </a:solidFill>
              </a:rPr>
              <a:t>из русскоязычных источников, переведенных посредством компьютерных программ (это </a:t>
            </a:r>
            <a:r>
              <a:rPr lang="ru-RU" sz="2400" b="1" dirty="0">
                <a:solidFill>
                  <a:srgbClr val="C00000"/>
                </a:solidFill>
              </a:rPr>
              <a:t>переводной плагиат</a:t>
            </a:r>
            <a:r>
              <a:rPr lang="ru-RU" sz="2400" b="1" dirty="0">
                <a:solidFill>
                  <a:schemeClr val="tx1"/>
                </a:solidFill>
              </a:rPr>
              <a:t>).</a:t>
            </a:r>
          </a:p>
          <a:p>
            <a:pPr marL="45720" indent="0" algn="r">
              <a:buNone/>
            </a:pPr>
            <a:endParaRPr lang="ru-RU" sz="1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Такой вывод основывается </a:t>
            </a:r>
            <a:r>
              <a:rPr lang="ru-RU" sz="2400" b="1" dirty="0">
                <a:solidFill>
                  <a:srgbClr val="C00000"/>
                </a:solidFill>
              </a:rPr>
              <a:t>«на ручном» сравнении </a:t>
            </a:r>
            <a:r>
              <a:rPr lang="ru-RU" sz="2400" b="1" dirty="0">
                <a:solidFill>
                  <a:schemeClr val="tx1"/>
                </a:solidFill>
              </a:rPr>
              <a:t>совпадающих текстов. Доказательства выявленных этических нарушений представлены в приложении к докладу.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55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 rotWithShape="1">
          <a:blip r:embed="rId3" cstate="print"/>
          <a:srcRect l="21486" t="22575" r="20310" b="17906"/>
          <a:stretch/>
        </p:blipFill>
        <p:spPr bwMode="auto">
          <a:xfrm>
            <a:off x="179512" y="116632"/>
            <a:ext cx="8856984" cy="67413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7835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 rotWithShape="1">
          <a:blip r:embed="rId2" cstate="print"/>
          <a:srcRect l="20531" t="23602" r="20320" b="17394"/>
          <a:stretch/>
        </p:blipFill>
        <p:spPr bwMode="auto">
          <a:xfrm>
            <a:off x="107504" y="116632"/>
            <a:ext cx="8856984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7807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Выделено две группы «проблемных» статей.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Первая группа </a:t>
            </a:r>
            <a:r>
              <a:rPr lang="ru-RU" sz="2400" b="1" dirty="0">
                <a:solidFill>
                  <a:schemeClr val="tx1"/>
                </a:solidFill>
              </a:rPr>
              <a:t>– это тексты, переведенные машинным образом (а также переводы, выполненные живым переводчиком) из более ранних русских источников, авторство которых принадлежит иным лицам (</a:t>
            </a:r>
            <a:r>
              <a:rPr lang="ru-RU" sz="2400" b="1" dirty="0">
                <a:solidFill>
                  <a:srgbClr val="C00000"/>
                </a:solidFill>
              </a:rPr>
              <a:t>всего 174 статьи</a:t>
            </a:r>
            <a:r>
              <a:rPr lang="ru-RU" sz="2400" b="1" dirty="0">
                <a:solidFill>
                  <a:schemeClr val="tx1"/>
                </a:solidFill>
              </a:rPr>
              <a:t>).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Вторая группа </a:t>
            </a:r>
            <a:r>
              <a:rPr lang="ru-RU" sz="2400" b="1" dirty="0">
                <a:solidFill>
                  <a:schemeClr val="tx1"/>
                </a:solidFill>
              </a:rPr>
              <a:t>- публикации с приписным соавторством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Эти публикации основаны на машинном (или некачественном) переводе более ранних текстов части соавторов «новой публикации» (</a:t>
            </a:r>
            <a:r>
              <a:rPr lang="ru-RU" sz="2400" b="1" dirty="0">
                <a:solidFill>
                  <a:srgbClr val="C00000"/>
                </a:solidFill>
              </a:rPr>
              <a:t>всего 85 статей</a:t>
            </a:r>
            <a:r>
              <a:rPr lang="ru-RU" sz="2400" b="1" dirty="0">
                <a:solidFill>
                  <a:schemeClr val="tx1"/>
                </a:solidFill>
              </a:rPr>
              <a:t>).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80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9036496" cy="6984776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«Хищные» журналы – лидеры по публикациям российских авторов</a:t>
            </a:r>
          </a:p>
          <a:p>
            <a:pPr marL="4572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 - </a:t>
            </a:r>
            <a:r>
              <a:rPr lang="ru-RU" sz="2000" b="1" dirty="0">
                <a:solidFill>
                  <a:schemeClr val="tx1"/>
                </a:solidFill>
              </a:rPr>
              <a:t>259 статей в них показали масштабные заимствования из русскоязычных источников</a:t>
            </a:r>
          </a:p>
          <a:p>
            <a:pPr marL="45720" indent="0" algn="ctr">
              <a:spcBef>
                <a:spcPts val="0"/>
              </a:spcBef>
              <a:buNone/>
            </a:pPr>
            <a:endParaRPr lang="ru-RU" sz="1000" b="1" dirty="0">
              <a:solidFill>
                <a:schemeClr val="tx1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1. </a:t>
            </a:r>
            <a:r>
              <a:rPr lang="en-US" sz="2000" dirty="0">
                <a:solidFill>
                  <a:schemeClr val="tx1"/>
                </a:solidFill>
              </a:rPr>
              <a:t>Research Journal Of Pharmaceutical, Biological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And Chemical Sciences [</a:t>
            </a:r>
            <a:r>
              <a:rPr lang="en-US" sz="2000" dirty="0" err="1">
                <a:solidFill>
                  <a:schemeClr val="tx1"/>
                </a:solidFill>
              </a:rPr>
              <a:t>WoS</a:t>
            </a:r>
            <a:r>
              <a:rPr lang="en-US" sz="2000" dirty="0">
                <a:solidFill>
                  <a:schemeClr val="tx1"/>
                </a:solidFill>
              </a:rPr>
              <a:t> ESCI </a:t>
            </a:r>
            <a:r>
              <a:rPr lang="ru-RU" sz="2000" dirty="0">
                <a:solidFill>
                  <a:schemeClr val="tx1"/>
                </a:solidFill>
              </a:rPr>
              <a:t>до 2018 г. включительно, </a:t>
            </a:r>
            <a:r>
              <a:rPr lang="en-US" sz="2000" dirty="0">
                <a:solidFill>
                  <a:schemeClr val="tx1"/>
                </a:solidFill>
              </a:rPr>
              <a:t>Scopus </a:t>
            </a:r>
            <a:r>
              <a:rPr lang="ru-RU" sz="2000" dirty="0">
                <a:solidFill>
                  <a:schemeClr val="tx1"/>
                </a:solidFill>
              </a:rPr>
              <a:t>до 2016 г.]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C00000"/>
                </a:solidFill>
              </a:rPr>
              <a:t>2. </a:t>
            </a:r>
            <a:r>
              <a:rPr lang="en-US" sz="2000" b="1" dirty="0" err="1">
                <a:solidFill>
                  <a:schemeClr val="tx1"/>
                </a:solidFill>
              </a:rPr>
              <a:t>Espacios</a:t>
            </a:r>
            <a:r>
              <a:rPr lang="en-US" sz="2000" b="1" dirty="0">
                <a:solidFill>
                  <a:schemeClr val="tx1"/>
                </a:solidFill>
              </a:rPr>
              <a:t> [Scopus] </a:t>
            </a: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3. </a:t>
            </a:r>
            <a:r>
              <a:rPr lang="en-US" sz="2000" dirty="0">
                <a:solidFill>
                  <a:schemeClr val="tx1"/>
                </a:solidFill>
              </a:rPr>
              <a:t>World Applied Sciences Journal [Scopus </a:t>
            </a:r>
            <a:r>
              <a:rPr lang="ru-RU" sz="2000" dirty="0">
                <a:solidFill>
                  <a:schemeClr val="tx1"/>
                </a:solidFill>
              </a:rPr>
              <a:t>до  2014]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4. </a:t>
            </a:r>
            <a:r>
              <a:rPr lang="en-US" sz="2000" dirty="0">
                <a:solidFill>
                  <a:schemeClr val="tx1"/>
                </a:solidFill>
              </a:rPr>
              <a:t>Mediterranean Journal Of Social Sciences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[Scopus </a:t>
            </a:r>
            <a:r>
              <a:rPr lang="ru-RU" sz="2000" dirty="0">
                <a:solidFill>
                  <a:schemeClr val="tx1"/>
                </a:solidFill>
              </a:rPr>
              <a:t>до 2015]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5. </a:t>
            </a:r>
            <a:r>
              <a:rPr lang="en-US" sz="2000" dirty="0">
                <a:solidFill>
                  <a:schemeClr val="tx1"/>
                </a:solidFill>
              </a:rPr>
              <a:t>International Journal Of Applied Engineering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Research [Scopus </a:t>
            </a:r>
            <a:r>
              <a:rPr lang="ru-RU" sz="2000" dirty="0">
                <a:solidFill>
                  <a:schemeClr val="tx1"/>
                </a:solidFill>
              </a:rPr>
              <a:t>до 2017]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6. </a:t>
            </a:r>
            <a:r>
              <a:rPr lang="en-US" sz="2000" dirty="0">
                <a:solidFill>
                  <a:schemeClr val="tx1"/>
                </a:solidFill>
              </a:rPr>
              <a:t>Modern Journal Of Language Teaching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Methods [</a:t>
            </a:r>
            <a:r>
              <a:rPr lang="en-US" sz="2000" dirty="0" err="1">
                <a:solidFill>
                  <a:schemeClr val="tx1"/>
                </a:solidFill>
              </a:rPr>
              <a:t>WoS</a:t>
            </a:r>
            <a:r>
              <a:rPr lang="en-US" sz="2000" dirty="0">
                <a:solidFill>
                  <a:schemeClr val="tx1"/>
                </a:solidFill>
              </a:rPr>
              <a:t> ESCI </a:t>
            </a:r>
            <a:r>
              <a:rPr lang="ru-RU" sz="2000" dirty="0">
                <a:solidFill>
                  <a:schemeClr val="tx1"/>
                </a:solidFill>
              </a:rPr>
              <a:t>до 2018]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7. </a:t>
            </a:r>
            <a:r>
              <a:rPr lang="en-US" sz="2000" dirty="0">
                <a:solidFill>
                  <a:schemeClr val="tx1"/>
                </a:solidFill>
              </a:rPr>
              <a:t>International Journal Of Environmental And 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Science Education [Scopus </a:t>
            </a:r>
            <a:r>
              <a:rPr lang="ru-RU" sz="2000" dirty="0">
                <a:solidFill>
                  <a:schemeClr val="tx1"/>
                </a:solidFill>
              </a:rPr>
              <a:t>до 2016]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8. </a:t>
            </a:r>
            <a:r>
              <a:rPr lang="en-US" sz="2000" dirty="0">
                <a:solidFill>
                  <a:schemeClr val="tx1"/>
                </a:solidFill>
              </a:rPr>
              <a:t>Life Science Journal [Scopus </a:t>
            </a:r>
            <a:r>
              <a:rPr lang="ru-RU" sz="2000" dirty="0">
                <a:solidFill>
                  <a:schemeClr val="tx1"/>
                </a:solidFill>
              </a:rPr>
              <a:t>до 2016]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9. </a:t>
            </a:r>
            <a:r>
              <a:rPr lang="en-US" sz="2000" dirty="0">
                <a:solidFill>
                  <a:schemeClr val="tx1"/>
                </a:solidFill>
              </a:rPr>
              <a:t>European Research Studies Journal [Scopus </a:t>
            </a:r>
            <a:r>
              <a:rPr lang="ru-RU" sz="2000" dirty="0">
                <a:solidFill>
                  <a:schemeClr val="tx1"/>
                </a:solidFill>
              </a:rPr>
              <a:t>до 2019] 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C00000"/>
                </a:solidFill>
              </a:rPr>
              <a:t>10. </a:t>
            </a:r>
            <a:r>
              <a:rPr lang="en-US" sz="2000" b="1" dirty="0">
                <a:solidFill>
                  <a:schemeClr val="tx1"/>
                </a:solidFill>
              </a:rPr>
              <a:t>Amazonia </a:t>
            </a:r>
            <a:r>
              <a:rPr lang="en-US" sz="2000" b="1" dirty="0" err="1">
                <a:solidFill>
                  <a:schemeClr val="tx1"/>
                </a:solidFill>
              </a:rPr>
              <a:t>Investiga</a:t>
            </a:r>
            <a:r>
              <a:rPr lang="en-US" sz="2000" b="1" dirty="0">
                <a:solidFill>
                  <a:schemeClr val="tx1"/>
                </a:solidFill>
              </a:rPr>
              <a:t> [</a:t>
            </a:r>
            <a:r>
              <a:rPr lang="en-US" sz="2000" b="1" dirty="0" err="1">
                <a:solidFill>
                  <a:schemeClr val="tx1"/>
                </a:solidFill>
              </a:rPr>
              <a:t>WoS</a:t>
            </a:r>
            <a:r>
              <a:rPr lang="en-US" sz="2000" b="1" dirty="0">
                <a:solidFill>
                  <a:schemeClr val="tx1"/>
                </a:solidFill>
              </a:rPr>
              <a:t> ESCI]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11. </a:t>
            </a:r>
            <a:r>
              <a:rPr lang="en-US" sz="2000" dirty="0">
                <a:solidFill>
                  <a:schemeClr val="tx1"/>
                </a:solidFill>
              </a:rPr>
              <a:t>Asian Social Science [Scopus </a:t>
            </a:r>
            <a:r>
              <a:rPr lang="ru-RU" sz="2000" dirty="0">
                <a:solidFill>
                  <a:schemeClr val="tx1"/>
                </a:solidFill>
              </a:rPr>
              <a:t>до 2016]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12. </a:t>
            </a:r>
            <a:r>
              <a:rPr lang="en-US" sz="2000" dirty="0">
                <a:solidFill>
                  <a:schemeClr val="tx1"/>
                </a:solidFill>
              </a:rPr>
              <a:t>Indian Journal Of Science And Technology [Scopus </a:t>
            </a:r>
            <a:r>
              <a:rPr lang="ru-RU" sz="2000" dirty="0">
                <a:solidFill>
                  <a:schemeClr val="tx1"/>
                </a:solidFill>
              </a:rPr>
              <a:t>до 2016]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rgbClr val="C00000"/>
                </a:solidFill>
              </a:rPr>
              <a:t>13. </a:t>
            </a:r>
            <a:r>
              <a:rPr lang="en-US" sz="2000" b="1" dirty="0" err="1">
                <a:solidFill>
                  <a:schemeClr val="tx1"/>
                </a:solidFill>
              </a:rPr>
              <a:t>Opcion</a:t>
            </a:r>
            <a:r>
              <a:rPr lang="en-US" sz="2000" b="1" dirty="0">
                <a:solidFill>
                  <a:schemeClr val="tx1"/>
                </a:solidFill>
              </a:rPr>
              <a:t> [Scopus]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14. </a:t>
            </a:r>
            <a:r>
              <a:rPr lang="en-US" sz="2000" dirty="0">
                <a:solidFill>
                  <a:schemeClr val="tx1"/>
                </a:solidFill>
              </a:rPr>
              <a:t>Man In India [Scopus </a:t>
            </a:r>
            <a:r>
              <a:rPr lang="ru-RU" sz="2000" dirty="0">
                <a:solidFill>
                  <a:schemeClr val="tx1"/>
                </a:solidFill>
              </a:rPr>
              <a:t>до 2017]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rgbClr val="C00000"/>
                </a:solidFill>
              </a:rPr>
              <a:t>15. </a:t>
            </a:r>
            <a:r>
              <a:rPr lang="en-US" sz="2000" dirty="0">
                <a:solidFill>
                  <a:schemeClr val="tx1"/>
                </a:solidFill>
              </a:rPr>
              <a:t>Middle East Journal Of Scientific Research [Scopus </a:t>
            </a:r>
            <a:r>
              <a:rPr lang="ru-RU" sz="2000" dirty="0">
                <a:solidFill>
                  <a:schemeClr val="tx1"/>
                </a:solidFill>
              </a:rPr>
              <a:t>до 2014] </a:t>
            </a: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solidFill>
                <a:srgbClr val="C00000"/>
              </a:solidFill>
            </a:endParaRPr>
          </a:p>
          <a:p>
            <a:pPr marL="4572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C00000"/>
                </a:solidFill>
              </a:rPr>
              <a:t>* Жирным шрифтом выделены журналы, которые на момент написания доклада индексировались в </a:t>
            </a:r>
            <a:r>
              <a:rPr lang="ru-RU" sz="1200" dirty="0" err="1">
                <a:solidFill>
                  <a:srgbClr val="C00000"/>
                </a:solidFill>
              </a:rPr>
              <a:t>WoS</a:t>
            </a:r>
            <a:r>
              <a:rPr lang="ru-RU" sz="1200" dirty="0">
                <a:solidFill>
                  <a:srgbClr val="C00000"/>
                </a:solidFill>
              </a:rPr>
              <a:t> и </a:t>
            </a:r>
            <a:r>
              <a:rPr lang="ru-RU" sz="1200" dirty="0" err="1">
                <a:solidFill>
                  <a:srgbClr val="C00000"/>
                </a:solidFill>
              </a:rPr>
              <a:t>Scopus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953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336704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spcBef>
                <a:spcPts val="0"/>
              </a:spcBef>
              <a:buNone/>
            </a:pPr>
            <a:r>
              <a:rPr lang="ru-RU" sz="2100" b="1" dirty="0">
                <a:solidFill>
                  <a:srgbClr val="C00000"/>
                </a:solidFill>
              </a:rPr>
              <a:t>«Хищные» журналы – лидеры по публикациям российских авторов </a:t>
            </a:r>
          </a:p>
          <a:p>
            <a:pPr marL="45720" indent="0" algn="ctr">
              <a:spcBef>
                <a:spcPts val="0"/>
              </a:spcBef>
              <a:buNone/>
            </a:pPr>
            <a:endParaRPr lang="ru-RU" sz="13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16. </a:t>
            </a:r>
            <a:r>
              <a:rPr lang="en-US" sz="2100" b="1" dirty="0">
                <a:solidFill>
                  <a:schemeClr val="tx1"/>
                </a:solidFill>
              </a:rPr>
              <a:t>Journal Of Advanced Research In Law And Economics [Scopus]</a:t>
            </a:r>
            <a:endParaRPr lang="ru-RU" sz="21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17. </a:t>
            </a:r>
            <a:r>
              <a:rPr lang="en-US" sz="2100" dirty="0">
                <a:solidFill>
                  <a:schemeClr val="tx1"/>
                </a:solidFill>
              </a:rPr>
              <a:t>International Journal Of Civil Engineering And 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</a:rPr>
              <a:t>Technology [Scopus </a:t>
            </a:r>
            <a:r>
              <a:rPr lang="ru-RU" sz="2100" dirty="0">
                <a:solidFill>
                  <a:schemeClr val="tx1"/>
                </a:solidFill>
              </a:rPr>
              <a:t>до 2019]  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18. </a:t>
            </a:r>
            <a:r>
              <a:rPr lang="en-US" sz="2100" b="1" dirty="0">
                <a:solidFill>
                  <a:schemeClr val="tx1"/>
                </a:solidFill>
              </a:rPr>
              <a:t>Studies In Systems, Decision And Control </a:t>
            </a:r>
            <a:r>
              <a:rPr lang="ru-RU" sz="2100" b="1" dirty="0">
                <a:solidFill>
                  <a:schemeClr val="tx1"/>
                </a:solidFill>
              </a:rPr>
              <a:t> </a:t>
            </a:r>
            <a:r>
              <a:rPr lang="en-US" sz="2100" b="1" dirty="0">
                <a:solidFill>
                  <a:schemeClr val="tx1"/>
                </a:solidFill>
              </a:rPr>
              <a:t>[Scopus] 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19. </a:t>
            </a:r>
            <a:r>
              <a:rPr lang="en-US" sz="2100" dirty="0">
                <a:solidFill>
                  <a:schemeClr val="tx1"/>
                </a:solidFill>
              </a:rPr>
              <a:t>Social Sciences (ISSN 1818-5800, 1993-6125) 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</a:rPr>
              <a:t>[Scopus </a:t>
            </a:r>
            <a:r>
              <a:rPr lang="ru-RU" sz="2100" dirty="0">
                <a:solidFill>
                  <a:schemeClr val="tx1"/>
                </a:solidFill>
              </a:rPr>
              <a:t>до 2016] 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20. </a:t>
            </a:r>
            <a:r>
              <a:rPr lang="en-US" sz="2100" dirty="0">
                <a:solidFill>
                  <a:schemeClr val="tx1"/>
                </a:solidFill>
              </a:rPr>
              <a:t>Journal Of Engineering And Applied Sciences 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</a:rPr>
              <a:t>(</a:t>
            </a:r>
            <a:r>
              <a:rPr lang="en-US" sz="2100" dirty="0" err="1">
                <a:solidFill>
                  <a:schemeClr val="tx1"/>
                </a:solidFill>
              </a:rPr>
              <a:t>Medwell</a:t>
            </a:r>
            <a:r>
              <a:rPr lang="en-US" sz="2100" dirty="0">
                <a:solidFill>
                  <a:schemeClr val="tx1"/>
                </a:solidFill>
              </a:rPr>
              <a:t>) [Scopus </a:t>
            </a:r>
            <a:r>
              <a:rPr lang="ru-RU" sz="2100" dirty="0">
                <a:solidFill>
                  <a:schemeClr val="tx1"/>
                </a:solidFill>
              </a:rPr>
              <a:t>до 2019]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21. </a:t>
            </a:r>
            <a:r>
              <a:rPr lang="en-US" sz="2100" dirty="0" err="1">
                <a:solidFill>
                  <a:schemeClr val="tx1"/>
                </a:solidFill>
              </a:rPr>
              <a:t>Dilemas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Contemporaneos</a:t>
            </a:r>
            <a:r>
              <a:rPr lang="en-US" sz="2100" dirty="0">
                <a:solidFill>
                  <a:schemeClr val="tx1"/>
                </a:solidFill>
              </a:rPr>
              <a:t>: </a:t>
            </a:r>
            <a:r>
              <a:rPr lang="en-US" sz="2100" dirty="0" err="1">
                <a:solidFill>
                  <a:schemeClr val="tx1"/>
                </a:solidFill>
              </a:rPr>
              <a:t>Educacion</a:t>
            </a:r>
            <a:r>
              <a:rPr lang="en-US" sz="2100" dirty="0">
                <a:solidFill>
                  <a:schemeClr val="tx1"/>
                </a:solidFill>
              </a:rPr>
              <a:t>, </a:t>
            </a:r>
            <a:r>
              <a:rPr lang="en-US" sz="2100" dirty="0" err="1">
                <a:solidFill>
                  <a:schemeClr val="tx1"/>
                </a:solidFill>
              </a:rPr>
              <a:t>Politica</a:t>
            </a:r>
            <a:r>
              <a:rPr lang="en-US" sz="2100" dirty="0">
                <a:solidFill>
                  <a:schemeClr val="tx1"/>
                </a:solidFill>
              </a:rPr>
              <a:t> y 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en-US" sz="2100" dirty="0" err="1">
                <a:solidFill>
                  <a:schemeClr val="tx1"/>
                </a:solidFill>
              </a:rPr>
              <a:t>Valores</a:t>
            </a:r>
            <a:r>
              <a:rPr lang="en-US" sz="2100" dirty="0">
                <a:solidFill>
                  <a:schemeClr val="tx1"/>
                </a:solidFill>
              </a:rPr>
              <a:t> [</a:t>
            </a:r>
            <a:r>
              <a:rPr lang="en-US" sz="2100" dirty="0" err="1">
                <a:solidFill>
                  <a:schemeClr val="tx1"/>
                </a:solidFill>
              </a:rPr>
              <a:t>WoS</a:t>
            </a:r>
            <a:r>
              <a:rPr lang="en-US" sz="2100" dirty="0">
                <a:solidFill>
                  <a:schemeClr val="tx1"/>
                </a:solidFill>
              </a:rPr>
              <a:t> ESCI </a:t>
            </a:r>
            <a:r>
              <a:rPr lang="ru-RU" sz="2100" dirty="0">
                <a:solidFill>
                  <a:schemeClr val="tx1"/>
                </a:solidFill>
              </a:rPr>
              <a:t>до 2019]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22. </a:t>
            </a:r>
            <a:r>
              <a:rPr lang="en-US" sz="2100" b="1" dirty="0" err="1">
                <a:solidFill>
                  <a:schemeClr val="tx1"/>
                </a:solidFill>
              </a:rPr>
              <a:t>Tarih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kultur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ve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sanat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arastirmalari</a:t>
            </a:r>
            <a:r>
              <a:rPr lang="en-US" sz="2100" b="1" dirty="0">
                <a:solidFill>
                  <a:schemeClr val="tx1"/>
                </a:solidFill>
              </a:rPr>
              <a:t> </a:t>
            </a:r>
            <a:r>
              <a:rPr lang="en-US" sz="2100" b="1" dirty="0" err="1">
                <a:solidFill>
                  <a:schemeClr val="tx1"/>
                </a:solidFill>
              </a:rPr>
              <a:t>dergisi</a:t>
            </a:r>
            <a:r>
              <a:rPr lang="en-US" sz="2100" b="1" dirty="0">
                <a:solidFill>
                  <a:schemeClr val="tx1"/>
                </a:solidFill>
              </a:rPr>
              <a:t>. </a:t>
            </a:r>
            <a:r>
              <a:rPr lang="ru-RU" sz="2100" b="1" dirty="0">
                <a:solidFill>
                  <a:schemeClr val="tx1"/>
                </a:solidFill>
              </a:rPr>
              <a:t> </a:t>
            </a:r>
            <a:r>
              <a:rPr lang="en-US" sz="2100" b="1" dirty="0">
                <a:solidFill>
                  <a:schemeClr val="tx1"/>
                </a:solidFill>
              </a:rPr>
              <a:t>Journal of history culture and art research </a:t>
            </a:r>
            <a:r>
              <a:rPr lang="ru-RU" sz="2100" b="1" dirty="0">
                <a:solidFill>
                  <a:schemeClr val="tx1"/>
                </a:solidFill>
              </a:rPr>
              <a:t> </a:t>
            </a:r>
            <a:r>
              <a:rPr lang="en-US" sz="2100" b="1" dirty="0">
                <a:solidFill>
                  <a:schemeClr val="tx1"/>
                </a:solidFill>
              </a:rPr>
              <a:t>[</a:t>
            </a:r>
            <a:r>
              <a:rPr lang="en-US" sz="2100" b="1" dirty="0" err="1">
                <a:solidFill>
                  <a:schemeClr val="tx1"/>
                </a:solidFill>
              </a:rPr>
              <a:t>WoS</a:t>
            </a:r>
            <a:r>
              <a:rPr lang="en-US" sz="2100" b="1" dirty="0">
                <a:solidFill>
                  <a:schemeClr val="tx1"/>
                </a:solidFill>
              </a:rPr>
              <a:t> ESCI] 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23. </a:t>
            </a:r>
            <a:r>
              <a:rPr lang="en-US" sz="2100" dirty="0">
                <a:solidFill>
                  <a:schemeClr val="tx1"/>
                </a:solidFill>
              </a:rPr>
              <a:t>International Journal of Pharmaceutical </a:t>
            </a:r>
            <a:r>
              <a:rPr lang="ru-RU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</a:rPr>
              <a:t>Sciences and Research [Scopus </a:t>
            </a:r>
            <a:r>
              <a:rPr lang="ru-RU" sz="2100" dirty="0">
                <a:solidFill>
                  <a:schemeClr val="tx1"/>
                </a:solidFill>
              </a:rPr>
              <a:t>до 2018] 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24. </a:t>
            </a:r>
            <a:r>
              <a:rPr lang="en-US" sz="2100" dirty="0">
                <a:solidFill>
                  <a:schemeClr val="tx1"/>
                </a:solidFill>
              </a:rPr>
              <a:t>International Journal Of Mechanical Engineering And Technology [Scopus </a:t>
            </a:r>
            <a:r>
              <a:rPr lang="ru-RU" sz="2100" dirty="0">
                <a:solidFill>
                  <a:schemeClr val="tx1"/>
                </a:solidFill>
              </a:rPr>
              <a:t>до 2019] 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25. </a:t>
            </a:r>
            <a:r>
              <a:rPr lang="en-US" sz="2100" dirty="0">
                <a:solidFill>
                  <a:schemeClr val="tx1"/>
                </a:solidFill>
              </a:rPr>
              <a:t>Biosciences Biotechnology Research Asia [Scopus </a:t>
            </a:r>
            <a:r>
              <a:rPr lang="ru-RU" sz="2100" dirty="0">
                <a:solidFill>
                  <a:schemeClr val="tx1"/>
                </a:solidFill>
              </a:rPr>
              <a:t>до 2016] 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26. </a:t>
            </a:r>
            <a:r>
              <a:rPr lang="en-US" sz="2100" b="1" dirty="0">
                <a:solidFill>
                  <a:schemeClr val="tx1"/>
                </a:solidFill>
              </a:rPr>
              <a:t>International Journal Of Innovative Technology And Exploring Engineering [Scopus] </a:t>
            </a:r>
          </a:p>
          <a:p>
            <a:pPr marL="45720" indent="0">
              <a:buNone/>
            </a:pPr>
            <a:r>
              <a:rPr lang="en-US" sz="2100" b="1" dirty="0">
                <a:solidFill>
                  <a:srgbClr val="C00000"/>
                </a:solidFill>
              </a:rPr>
              <a:t>27</a:t>
            </a:r>
            <a:r>
              <a:rPr lang="en-US" sz="2100" b="1" dirty="0">
                <a:solidFill>
                  <a:schemeClr val="tx1"/>
                </a:solidFill>
              </a:rPr>
              <a:t>. </a:t>
            </a:r>
            <a:r>
              <a:rPr lang="en-US" sz="2100" dirty="0">
                <a:solidFill>
                  <a:schemeClr val="tx1"/>
                </a:solidFill>
              </a:rPr>
              <a:t>International Review Of Management And Marketing [Scopus </a:t>
            </a:r>
            <a:r>
              <a:rPr lang="ru-RU" sz="2100" dirty="0">
                <a:solidFill>
                  <a:schemeClr val="tx1"/>
                </a:solidFill>
              </a:rPr>
              <a:t>до 2016] </a:t>
            </a:r>
          </a:p>
          <a:p>
            <a:pPr marL="45720" indent="0">
              <a:buNone/>
            </a:pPr>
            <a:r>
              <a:rPr lang="ru-RU" sz="2100" dirty="0">
                <a:solidFill>
                  <a:srgbClr val="C00000"/>
                </a:solidFill>
              </a:rPr>
              <a:t>2</a:t>
            </a:r>
            <a:r>
              <a:rPr lang="en-US" sz="2100" dirty="0">
                <a:solidFill>
                  <a:srgbClr val="C00000"/>
                </a:solidFill>
              </a:rPr>
              <a:t>8</a:t>
            </a:r>
            <a:r>
              <a:rPr lang="ru-RU" sz="2100" dirty="0">
                <a:solidFill>
                  <a:srgbClr val="C00000"/>
                </a:solidFill>
              </a:rPr>
              <a:t>. </a:t>
            </a:r>
            <a:r>
              <a:rPr lang="en-US" sz="2100" dirty="0">
                <a:solidFill>
                  <a:schemeClr val="tx1"/>
                </a:solidFill>
              </a:rPr>
              <a:t>International Journal Of Economics And Financial Issues [Scopus </a:t>
            </a:r>
            <a:r>
              <a:rPr lang="ru-RU" sz="2100" dirty="0">
                <a:solidFill>
                  <a:schemeClr val="tx1"/>
                </a:solidFill>
              </a:rPr>
              <a:t>до 2017] 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29. </a:t>
            </a:r>
            <a:r>
              <a:rPr lang="en-US" sz="2100" b="1" dirty="0">
                <a:solidFill>
                  <a:schemeClr val="tx1"/>
                </a:solidFill>
              </a:rPr>
              <a:t>Astra </a:t>
            </a:r>
            <a:r>
              <a:rPr lang="en-US" sz="2100" b="1" dirty="0" err="1">
                <a:solidFill>
                  <a:schemeClr val="tx1"/>
                </a:solidFill>
              </a:rPr>
              <a:t>Salvensis</a:t>
            </a:r>
            <a:r>
              <a:rPr lang="en-US" sz="2100" b="1" dirty="0">
                <a:solidFill>
                  <a:schemeClr val="tx1"/>
                </a:solidFill>
              </a:rPr>
              <a:t> [Scopus] </a:t>
            </a:r>
          </a:p>
          <a:p>
            <a:pPr marL="45720" indent="0">
              <a:buNone/>
            </a:pPr>
            <a:r>
              <a:rPr lang="ru-RU" sz="2100" b="1" dirty="0">
                <a:solidFill>
                  <a:srgbClr val="C00000"/>
                </a:solidFill>
              </a:rPr>
              <a:t>30. </a:t>
            </a:r>
            <a:r>
              <a:rPr lang="en-US" sz="2100" b="1" dirty="0">
                <a:solidFill>
                  <a:schemeClr val="tx1"/>
                </a:solidFill>
              </a:rPr>
              <a:t>Journal Of Advanced Research In Dynamical And Control Systems [Scopus] </a:t>
            </a:r>
            <a:endParaRPr lang="ru-RU" sz="21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1400" dirty="0">
              <a:solidFill>
                <a:srgbClr val="C00000"/>
              </a:solidFill>
            </a:endParaRPr>
          </a:p>
          <a:p>
            <a:pPr marL="45720" indent="0" algn="r">
              <a:buNone/>
            </a:pPr>
            <a:r>
              <a:rPr lang="ru-RU" sz="1400" dirty="0">
                <a:solidFill>
                  <a:srgbClr val="C00000"/>
                </a:solidFill>
              </a:rPr>
              <a:t>* Жирным шрифтом выделены журналы, которые на момент написания доклада индексировались в </a:t>
            </a:r>
            <a:r>
              <a:rPr lang="en-US" sz="1400" dirty="0" err="1">
                <a:solidFill>
                  <a:srgbClr val="C00000"/>
                </a:solidFill>
              </a:rPr>
              <a:t>WoS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ru-RU" sz="1400" dirty="0">
                <a:solidFill>
                  <a:srgbClr val="C00000"/>
                </a:solidFill>
              </a:rPr>
              <a:t>и </a:t>
            </a:r>
            <a:r>
              <a:rPr lang="en-US" sz="1400" dirty="0">
                <a:solidFill>
                  <a:srgbClr val="C00000"/>
                </a:solidFill>
              </a:rPr>
              <a:t>Scopus. </a:t>
            </a:r>
            <a:endParaRPr lang="ru-RU" sz="1400" dirty="0">
              <a:solidFill>
                <a:srgbClr val="C00000"/>
              </a:solidFill>
            </a:endParaRPr>
          </a:p>
          <a:p>
            <a:pPr marL="45720" indent="0" algn="ctr">
              <a:spcBef>
                <a:spcPts val="0"/>
              </a:spcBef>
              <a:buNone/>
            </a:pPr>
            <a:endParaRPr lang="ru-RU" sz="1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50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Журналы-хищники, как правило, </a:t>
            </a:r>
            <a:r>
              <a:rPr lang="ru-RU" sz="2800" b="1" dirty="0">
                <a:solidFill>
                  <a:srgbClr val="C00000"/>
                </a:solidFill>
              </a:rPr>
              <a:t>недолго индексируются </a:t>
            </a:r>
            <a:r>
              <a:rPr lang="ru-RU" sz="2800" b="1" dirty="0">
                <a:solidFill>
                  <a:schemeClr val="tx1"/>
                </a:solidFill>
              </a:rPr>
              <a:t>в международных базах данных. Речь идет о нескольких годах.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Модель работы таких журналов направлена на </a:t>
            </a:r>
            <a:r>
              <a:rPr lang="ru-RU" sz="2800" b="1" dirty="0">
                <a:solidFill>
                  <a:srgbClr val="C00000"/>
                </a:solidFill>
              </a:rPr>
              <a:t>извлечение максимальной прибыли за короткий срок </a:t>
            </a:r>
            <a:r>
              <a:rPr lang="ru-RU" sz="2800" b="1" dirty="0">
                <a:solidFill>
                  <a:schemeClr val="tx1"/>
                </a:solidFill>
              </a:rPr>
              <a:t>в ущерб нормам академической этики. Затем такие журналы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по данным мониторинга, либо по настоянию научного сообщества </a:t>
            </a:r>
            <a:r>
              <a:rPr lang="ru-RU" sz="2800" b="1" dirty="0">
                <a:solidFill>
                  <a:srgbClr val="C00000"/>
                </a:solidFill>
              </a:rPr>
              <a:t>исключаются</a:t>
            </a:r>
            <a:r>
              <a:rPr lang="ru-RU" sz="2800" b="1" dirty="0">
                <a:solidFill>
                  <a:schemeClr val="tx1"/>
                </a:solidFill>
              </a:rPr>
              <a:t> из международных баз данных.</a:t>
            </a:r>
          </a:p>
          <a:p>
            <a:pPr marL="45720" indent="0">
              <a:buNone/>
            </a:pPr>
            <a:endParaRPr lang="ru-RU" sz="13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4066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Как меняется авторство «мусорных» статей?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 2014–2015 годах </a:t>
            </a:r>
            <a:r>
              <a:rPr lang="ru-RU" sz="2400" b="1" dirty="0">
                <a:solidFill>
                  <a:schemeClr val="tx1"/>
                </a:solidFill>
              </a:rPr>
              <a:t>в «хищных» журналах появляются статьи с большим числом соавторов, как правило, из одной организации или одного города.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Однако затем, </a:t>
            </a:r>
            <a:r>
              <a:rPr lang="ru-RU" sz="2400" b="1" dirty="0">
                <a:solidFill>
                  <a:srgbClr val="C00000"/>
                </a:solidFill>
              </a:rPr>
              <a:t>начиная с 2018 года, </a:t>
            </a:r>
            <a:r>
              <a:rPr lang="ru-RU" sz="2400" b="1" dirty="0">
                <a:solidFill>
                  <a:schemeClr val="tx1"/>
                </a:solidFill>
              </a:rPr>
              <a:t>оформляются группы соавторов из различных учреждений и городов, нередко по 5–7 авторов из различных городов на статью. Это связано с появлением </a:t>
            </a:r>
            <a:r>
              <a:rPr lang="ru-RU" sz="2400" b="1" dirty="0">
                <a:solidFill>
                  <a:srgbClr val="C00000"/>
                </a:solidFill>
              </a:rPr>
              <a:t>посреднических компаний</a:t>
            </a:r>
            <a:r>
              <a:rPr lang="ru-RU" sz="2400" b="1" dirty="0">
                <a:solidFill>
                  <a:schemeClr val="tx1"/>
                </a:solidFill>
              </a:rPr>
              <a:t>, которые занимаются </a:t>
            </a:r>
            <a:r>
              <a:rPr lang="ru-RU" sz="2400" b="1" dirty="0">
                <a:solidFill>
                  <a:srgbClr val="C00000"/>
                </a:solidFill>
              </a:rPr>
              <a:t>поиском соавторов на уже написанную статью</a:t>
            </a:r>
            <a:r>
              <a:rPr lang="en-US" sz="2400" b="1" dirty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 докладе приводят следующий пример.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Семь соавторов (от Калининграда до Тюмени) опубликовали статью в турецком журнале.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Эта статья является переводом фрагмента диссертации соискателя из Екатеринбурга, который, в свою очередь, не вошел в число соавторов публикации.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807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«Контрольная закупка»: подача лженаучных статей</a:t>
            </a:r>
          </a:p>
          <a:p>
            <a:pPr marL="45720" indent="0">
              <a:buNone/>
            </a:pPr>
            <a:endParaRPr lang="ru-RU" sz="13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Девять журналов </a:t>
            </a:r>
            <a:r>
              <a:rPr lang="ru-RU" sz="2400" b="1" dirty="0">
                <a:solidFill>
                  <a:schemeClr val="tx1"/>
                </a:solidFill>
              </a:rPr>
              <a:t>из обсуждаемого списка приняли к публикации поданные авторами доклада </a:t>
            </a:r>
            <a:r>
              <a:rPr lang="ru-RU" sz="2400" b="1" dirty="0">
                <a:solidFill>
                  <a:srgbClr val="C00000"/>
                </a:solidFill>
              </a:rPr>
              <a:t>заведомо лженаучные статьи, </a:t>
            </a:r>
            <a:r>
              <a:rPr lang="ru-RU" sz="2400" b="1" dirty="0">
                <a:solidFill>
                  <a:schemeClr val="tx1"/>
                </a:solidFill>
              </a:rPr>
              <a:t>переведенные на английский автоматическим интернет-переводчиком: по биологии, экономике и истории.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Статьи были одобрены </a:t>
            </a:r>
            <a:r>
              <a:rPr lang="ru-RU" sz="2400" b="1" dirty="0">
                <a:solidFill>
                  <a:schemeClr val="tx1"/>
                </a:solidFill>
              </a:rPr>
              <a:t>или вообще без рецензирования, или с полностью положительными рецензиями, или же замечания рецензентов касались только оформления.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Вымышленным авторам </a:t>
            </a:r>
            <a:r>
              <a:rPr lang="ru-RU" sz="2400" b="1" dirty="0">
                <a:solidFill>
                  <a:schemeClr val="tx1"/>
                </a:solidFill>
              </a:rPr>
              <a:t>предлагалось оперативно </a:t>
            </a:r>
            <a:r>
              <a:rPr lang="ru-RU" sz="2400" b="1" dirty="0">
                <a:solidFill>
                  <a:srgbClr val="C00000"/>
                </a:solidFill>
              </a:rPr>
              <a:t>оплатить </a:t>
            </a:r>
            <a:r>
              <a:rPr lang="ru-RU" sz="2400" b="1" dirty="0">
                <a:solidFill>
                  <a:schemeClr val="tx1"/>
                </a:solidFill>
              </a:rPr>
              <a:t>публикацию статьи.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5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08912" cy="619268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Организации – лидеры по публикациям в хищных журналах </a:t>
            </a:r>
          </a:p>
          <a:p>
            <a:pPr marL="45720" indent="0" algn="ctr">
              <a:buNone/>
            </a:pPr>
            <a:endParaRPr lang="ru-RU" sz="1300" b="1" dirty="0">
              <a:solidFill>
                <a:srgbClr val="C00000"/>
              </a:solidFill>
            </a:endParaRP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1. </a:t>
            </a:r>
            <a:r>
              <a:rPr lang="ru-RU" sz="2400" b="1" dirty="0">
                <a:solidFill>
                  <a:schemeClr val="tx1"/>
                </a:solidFill>
              </a:rPr>
              <a:t>Казанский (Приволжский) федеральный университет </a:t>
            </a:r>
            <a:r>
              <a:rPr lang="ru-RU" sz="2400" b="1" dirty="0">
                <a:solidFill>
                  <a:srgbClr val="C00000"/>
                </a:solidFill>
              </a:rPr>
              <a:t>(5-100)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2. </a:t>
            </a:r>
            <a:r>
              <a:rPr lang="ru-RU" sz="2400" b="1" dirty="0">
                <a:solidFill>
                  <a:schemeClr val="tx1"/>
                </a:solidFill>
              </a:rPr>
              <a:t>Российский экономический университет имени Г.В. Плеханова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chemeClr val="tx1"/>
                </a:solidFill>
              </a:rPr>
              <a:t>Российский государственный социальный университет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4. </a:t>
            </a:r>
            <a:r>
              <a:rPr lang="ru-RU" sz="2400" b="1" dirty="0">
                <a:solidFill>
                  <a:schemeClr val="tx1"/>
                </a:solidFill>
              </a:rPr>
              <a:t>Финансовый университет при Правительстве РФ 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5. </a:t>
            </a:r>
            <a:r>
              <a:rPr lang="ru-RU" sz="2400" b="1" dirty="0">
                <a:solidFill>
                  <a:schemeClr val="tx1"/>
                </a:solidFill>
              </a:rPr>
              <a:t>Белгородский государственный национальный исследовательский университет 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6. </a:t>
            </a:r>
            <a:r>
              <a:rPr lang="ru-RU" sz="2400" b="1" dirty="0">
                <a:solidFill>
                  <a:schemeClr val="tx1"/>
                </a:solidFill>
              </a:rPr>
              <a:t>Российский университет дружбы народов </a:t>
            </a:r>
            <a:r>
              <a:rPr lang="ru-RU" sz="2400" b="1" dirty="0">
                <a:solidFill>
                  <a:srgbClr val="C00000"/>
                </a:solidFill>
              </a:rPr>
              <a:t>(5-100)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7. </a:t>
            </a:r>
            <a:r>
              <a:rPr lang="ru-RU" sz="2400" b="1" dirty="0">
                <a:solidFill>
                  <a:schemeClr val="tx1"/>
                </a:solidFill>
              </a:rPr>
              <a:t>Тюменский индустриальный университет 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</a:rPr>
              <a:t>8. </a:t>
            </a:r>
            <a:r>
              <a:rPr lang="ru-RU" sz="2400" b="1" dirty="0">
                <a:solidFill>
                  <a:schemeClr val="tx1"/>
                </a:solidFill>
              </a:rPr>
              <a:t>Южный федеральный университет </a:t>
            </a:r>
          </a:p>
        </p:txBody>
      </p:sp>
    </p:spTree>
    <p:extLst>
      <p:ext uri="{BB962C8B-B14F-4D97-AF65-F5344CB8AC3E}">
        <p14:creationId xmlns:p14="http://schemas.microsoft.com/office/powerpoint/2010/main" val="3595371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920880" cy="619268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000" b="1" dirty="0">
                <a:solidFill>
                  <a:schemeClr val="tx1"/>
                </a:solidFill>
              </a:rPr>
              <a:t>Как известно, начиная с 2013 года произошел </a:t>
            </a:r>
            <a:r>
              <a:rPr lang="ru-RU" sz="2000" b="1" dirty="0">
                <a:solidFill>
                  <a:srgbClr val="C00000"/>
                </a:solidFill>
              </a:rPr>
              <a:t>значительный рост </a:t>
            </a:r>
            <a:r>
              <a:rPr lang="ru-RU" sz="2000" b="1" dirty="0">
                <a:solidFill>
                  <a:schemeClr val="tx1"/>
                </a:solidFill>
              </a:rPr>
              <a:t>публикаций российских авторов в иностранных журналах, индексируемых в базах данных </a:t>
            </a:r>
            <a:r>
              <a:rPr lang="ru-RU" sz="2000" b="1" dirty="0" err="1">
                <a:solidFill>
                  <a:schemeClr val="tx1"/>
                </a:solidFill>
              </a:rPr>
              <a:t>Scopus</a:t>
            </a:r>
            <a:r>
              <a:rPr lang="ru-RU" sz="2000" b="1" dirty="0">
                <a:solidFill>
                  <a:schemeClr val="tx1"/>
                </a:solidFill>
              </a:rPr>
              <a:t> и </a:t>
            </a:r>
            <a:r>
              <a:rPr lang="ru-RU" sz="2000" b="1" dirty="0" err="1">
                <a:solidFill>
                  <a:schemeClr val="tx1"/>
                </a:solidFill>
              </a:rPr>
              <a:t>Web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of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Science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Core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2000" b="1" dirty="0" err="1">
                <a:solidFill>
                  <a:schemeClr val="tx1"/>
                </a:solidFill>
              </a:rPr>
              <a:t>Collection</a:t>
            </a:r>
            <a:r>
              <a:rPr lang="ru-RU" sz="2000" b="1" dirty="0">
                <a:solidFill>
                  <a:schemeClr val="tx1"/>
                </a:solidFill>
              </a:rPr>
              <a:t> (</a:t>
            </a:r>
            <a:r>
              <a:rPr lang="ru-RU" sz="2000" b="1" dirty="0" err="1">
                <a:solidFill>
                  <a:schemeClr val="tx1"/>
                </a:solidFill>
              </a:rPr>
              <a:t>WoS</a:t>
            </a:r>
            <a:r>
              <a:rPr lang="ru-RU" sz="2000" b="1" dirty="0">
                <a:solidFill>
                  <a:schemeClr val="tx1"/>
                </a:solidFill>
              </a:rPr>
              <a:t>).</a:t>
            </a:r>
          </a:p>
          <a:p>
            <a:pPr marL="45720" indent="0" algn="ctr"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marL="45720" indent="0" algn="ctr">
              <a:buNone/>
            </a:pPr>
            <a:r>
              <a:rPr lang="ru-RU" sz="2000" b="1" dirty="0">
                <a:solidFill>
                  <a:srgbClr val="C00000"/>
                </a:solidFill>
              </a:rPr>
              <a:t>Динамика количества российских публикаций в журналах, индексируемых в </a:t>
            </a:r>
            <a:r>
              <a:rPr lang="ru-RU" sz="2000" b="1" dirty="0" err="1">
                <a:solidFill>
                  <a:srgbClr val="C00000"/>
                </a:solidFill>
              </a:rPr>
              <a:t>Scopus</a:t>
            </a:r>
            <a:r>
              <a:rPr lang="ru-RU" sz="2000" b="1" dirty="0">
                <a:solidFill>
                  <a:srgbClr val="C00000"/>
                </a:solidFill>
              </a:rPr>
              <a:t> и </a:t>
            </a:r>
            <a:r>
              <a:rPr lang="ru-RU" sz="2000" b="1" dirty="0" err="1">
                <a:solidFill>
                  <a:srgbClr val="C00000"/>
                </a:solidFill>
              </a:rPr>
              <a:t>WoS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13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1300" b="1" dirty="0">
                <a:solidFill>
                  <a:schemeClr val="tx1"/>
                </a:solidFill>
              </a:rPr>
              <a:t>                      Источники данных: </a:t>
            </a:r>
            <a:r>
              <a:rPr lang="ru-RU" sz="1300" b="1" dirty="0" err="1">
                <a:solidFill>
                  <a:schemeClr val="tx1"/>
                </a:solidFill>
              </a:rPr>
              <a:t>Scopus</a:t>
            </a:r>
            <a:r>
              <a:rPr lang="ru-RU" sz="1300" b="1" dirty="0">
                <a:solidFill>
                  <a:schemeClr val="tx1"/>
                </a:solidFill>
              </a:rPr>
              <a:t>, </a:t>
            </a:r>
            <a:r>
              <a:rPr lang="ru-RU" sz="1300" b="1" dirty="0" err="1">
                <a:solidFill>
                  <a:schemeClr val="tx1"/>
                </a:solidFill>
              </a:rPr>
              <a:t>Web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of</a:t>
            </a:r>
            <a:r>
              <a:rPr lang="ru-RU" sz="1300" b="1" dirty="0">
                <a:solidFill>
                  <a:schemeClr val="tx1"/>
                </a:solidFill>
              </a:rPr>
              <a:t> </a:t>
            </a:r>
            <a:r>
              <a:rPr lang="ru-RU" sz="1300" b="1" dirty="0" err="1">
                <a:solidFill>
                  <a:schemeClr val="tx1"/>
                </a:solidFill>
              </a:rPr>
              <a:t>Science</a:t>
            </a:r>
            <a:r>
              <a:rPr lang="ru-RU" sz="1300" b="1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 rotWithShape="1">
          <a:blip r:embed="rId2" cstate="print"/>
          <a:srcRect l="24014" t="32888" r="41593" b="33326"/>
          <a:stretch/>
        </p:blipFill>
        <p:spPr bwMode="auto">
          <a:xfrm>
            <a:off x="1907705" y="2220006"/>
            <a:ext cx="5839154" cy="358525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7434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87146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Общие выводы: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1. Необходимо учитывать не только количество, но и </a:t>
            </a:r>
            <a:r>
              <a:rPr lang="ru-RU" sz="2400" b="1" dirty="0">
                <a:solidFill>
                  <a:srgbClr val="C00000"/>
                </a:solidFill>
              </a:rPr>
              <a:t>качество научных статей</a:t>
            </a:r>
            <a:r>
              <a:rPr lang="ru-RU" sz="2400" b="1" dirty="0">
                <a:solidFill>
                  <a:schemeClr val="tx1"/>
                </a:solidFill>
              </a:rPr>
              <a:t>, индексируемых в международных базах данных.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2. </a:t>
            </a:r>
            <a:r>
              <a:rPr lang="ru-RU" sz="2400" b="1" dirty="0" err="1">
                <a:solidFill>
                  <a:schemeClr val="tx1"/>
                </a:solidFill>
              </a:rPr>
              <a:t>Наукометрические</a:t>
            </a:r>
            <a:r>
              <a:rPr lang="ru-RU" sz="2400" b="1" dirty="0">
                <a:solidFill>
                  <a:schemeClr val="tx1"/>
                </a:solidFill>
              </a:rPr>
              <a:t> параметры оценки должны быть дополнены </a:t>
            </a:r>
            <a:r>
              <a:rPr lang="ru-RU" sz="2400" b="1" dirty="0">
                <a:solidFill>
                  <a:srgbClr val="C00000"/>
                </a:solidFill>
              </a:rPr>
              <a:t>экспертной оценкой </a:t>
            </a:r>
          </a:p>
          <a:p>
            <a:pPr marL="4572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3. </a:t>
            </a:r>
            <a:r>
              <a:rPr lang="ru-RU" sz="2400" b="1" dirty="0">
                <a:solidFill>
                  <a:schemeClr val="tx1"/>
                </a:solidFill>
              </a:rPr>
              <a:t>Необходимо выявлять журналы, которые являются коммерческими, а не научными проектами, и </a:t>
            </a:r>
            <a:r>
              <a:rPr lang="ru-RU" sz="2400" b="1" dirty="0">
                <a:solidFill>
                  <a:srgbClr val="C00000"/>
                </a:solidFill>
              </a:rPr>
              <a:t>не учитывать </a:t>
            </a:r>
            <a:r>
              <a:rPr lang="ru-RU" sz="2400" b="1" dirty="0">
                <a:solidFill>
                  <a:schemeClr val="tx1"/>
                </a:solidFill>
              </a:rPr>
              <a:t>публикации в них </a:t>
            </a:r>
            <a:r>
              <a:rPr lang="ru-RU" sz="2400" b="1" dirty="0">
                <a:solidFill>
                  <a:srgbClr val="C00000"/>
                </a:solidFill>
              </a:rPr>
              <a:t>как научные публикации.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4. Надо вести совместную работу с </a:t>
            </a:r>
            <a:r>
              <a:rPr lang="ru-RU" sz="2400" b="1" dirty="0">
                <a:solidFill>
                  <a:srgbClr val="C00000"/>
                </a:solidFill>
              </a:rPr>
              <a:t>международными базами данных </a:t>
            </a:r>
            <a:r>
              <a:rPr lang="ru-RU" sz="2400" b="1" dirty="0">
                <a:solidFill>
                  <a:schemeClr val="tx1"/>
                </a:solidFill>
              </a:rPr>
              <a:t>по выявлению хищных журналов, развивать российскую базу научных журналов </a:t>
            </a:r>
            <a:r>
              <a:rPr lang="en-US" sz="2400" b="1" dirty="0">
                <a:solidFill>
                  <a:srgbClr val="C00000"/>
                </a:solidFill>
              </a:rPr>
              <a:t>Russian Science Citation Index.</a:t>
            </a: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13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53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В связи со сказанным выше считаем необходимым: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1.</a:t>
            </a:r>
            <a:r>
              <a:rPr lang="ru-RU" sz="2400" b="1" dirty="0">
                <a:solidFill>
                  <a:srgbClr val="C00000"/>
                </a:solidFill>
              </a:rPr>
              <a:t> Предложить </a:t>
            </a:r>
            <a:r>
              <a:rPr lang="ru-RU" sz="2400" b="1" dirty="0">
                <a:solidFill>
                  <a:schemeClr val="tx1"/>
                </a:solidFill>
              </a:rPr>
              <a:t>Министерству науки и высшего образования Российской Федерации провести анализ публикационной активности российских авторов в журналах, входящих в международные </a:t>
            </a:r>
            <a:r>
              <a:rPr lang="ru-RU" sz="2400" b="1" dirty="0" err="1">
                <a:solidFill>
                  <a:schemeClr val="tx1"/>
                </a:solidFill>
              </a:rPr>
              <a:t>наукометрические</a:t>
            </a:r>
            <a:r>
              <a:rPr lang="ru-RU" sz="2400" b="1" dirty="0">
                <a:solidFill>
                  <a:schemeClr val="tx1"/>
                </a:solidFill>
              </a:rPr>
              <a:t> базы. На основе этого анализа регулярно составлять </a:t>
            </a:r>
            <a:r>
              <a:rPr lang="ru-RU" sz="2400" b="1" dirty="0">
                <a:solidFill>
                  <a:srgbClr val="C00000"/>
                </a:solidFill>
              </a:rPr>
              <a:t>список журналов, публикации в которых не учитываются в качестве отчетных по </a:t>
            </a:r>
            <a:r>
              <a:rPr lang="ru-RU" sz="2400" b="1" dirty="0" err="1">
                <a:solidFill>
                  <a:srgbClr val="C00000"/>
                </a:solidFill>
              </a:rPr>
              <a:t>госзаданию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2. </a:t>
            </a:r>
            <a:r>
              <a:rPr lang="ru-RU" sz="2400" b="1" dirty="0">
                <a:solidFill>
                  <a:srgbClr val="C00000"/>
                </a:solidFill>
              </a:rPr>
              <a:t>Обратиться </a:t>
            </a:r>
            <a:r>
              <a:rPr lang="ru-RU" sz="2400" b="1" dirty="0">
                <a:solidFill>
                  <a:schemeClr val="tx1"/>
                </a:solidFill>
              </a:rPr>
              <a:t>к составителям международных реферативных баз данных </a:t>
            </a:r>
            <a:r>
              <a:rPr lang="ru-RU" sz="2400" b="1" dirty="0" err="1">
                <a:solidFill>
                  <a:schemeClr val="tx1"/>
                </a:solidFill>
              </a:rPr>
              <a:t>Scopus</a:t>
            </a:r>
            <a:r>
              <a:rPr lang="ru-RU" sz="2400" b="1" dirty="0">
                <a:solidFill>
                  <a:schemeClr val="tx1"/>
                </a:solidFill>
              </a:rPr>
              <a:t> и </a:t>
            </a:r>
            <a:r>
              <a:rPr lang="ru-RU" sz="2400" b="1" dirty="0" err="1">
                <a:solidFill>
                  <a:schemeClr val="tx1"/>
                </a:solidFill>
              </a:rPr>
              <a:t>Web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of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Science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с предложением повысить требования к экспертизе журналов </a:t>
            </a:r>
            <a:r>
              <a:rPr lang="ru-RU" sz="2400" b="1" dirty="0">
                <a:solidFill>
                  <a:schemeClr val="tx1"/>
                </a:solidFill>
              </a:rPr>
              <a:t>при рассмотрении заявок на включение в базы, также </a:t>
            </a:r>
            <a:r>
              <a:rPr lang="ru-RU" sz="2400" b="1" dirty="0">
                <a:solidFill>
                  <a:srgbClr val="C00000"/>
                </a:solidFill>
              </a:rPr>
              <a:t>исключить из баз </a:t>
            </a:r>
            <a:r>
              <a:rPr lang="ru-RU" sz="2400" b="1" dirty="0">
                <a:solidFill>
                  <a:schemeClr val="tx1"/>
                </a:solidFill>
              </a:rPr>
              <a:t>те журналы, где были обнаружены случаи переводного плагиата, и </a:t>
            </a:r>
            <a:r>
              <a:rPr lang="ru-RU" sz="2400" b="1" dirty="0">
                <a:solidFill>
                  <a:srgbClr val="C00000"/>
                </a:solidFill>
              </a:rPr>
              <a:t>перестать индексировать </a:t>
            </a:r>
            <a:r>
              <a:rPr lang="ru-RU" sz="2400" b="1" dirty="0">
                <a:solidFill>
                  <a:schemeClr val="tx1"/>
                </a:solidFill>
              </a:rPr>
              <a:t>соответствующие статьи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861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7920880" cy="1328783"/>
          </a:xfrm>
        </p:spPr>
        <p:txBody>
          <a:bodyPr>
            <a:normAutofit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</a:rPr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8064896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>
                <a:solidFill>
                  <a:srgbClr val="C00000"/>
                </a:solidFill>
                <a:effectLst/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74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Это произошло как следствие предпринятых Правительством РФ мер по </a:t>
            </a:r>
            <a:r>
              <a:rPr lang="ru-RU" sz="2400" b="1" dirty="0">
                <a:solidFill>
                  <a:srgbClr val="C00000"/>
                </a:solidFill>
              </a:rPr>
              <a:t>стимулированию публикационной активности </a:t>
            </a:r>
            <a:r>
              <a:rPr lang="ru-RU" sz="2400" b="1" dirty="0">
                <a:solidFill>
                  <a:schemeClr val="tx1"/>
                </a:solidFill>
              </a:rPr>
              <a:t>российских авторов в журналах, входящих в </a:t>
            </a:r>
            <a:r>
              <a:rPr lang="ru-RU" sz="2400" b="1" dirty="0">
                <a:solidFill>
                  <a:srgbClr val="C00000"/>
                </a:solidFill>
              </a:rPr>
              <a:t>международные базы данных </a:t>
            </a:r>
            <a:r>
              <a:rPr lang="en-US" sz="2400" b="1" dirty="0">
                <a:solidFill>
                  <a:schemeClr val="tx1"/>
                </a:solidFill>
              </a:rPr>
              <a:t>Scopus </a:t>
            </a:r>
            <a:r>
              <a:rPr lang="ru-RU" sz="2400" b="1" dirty="0">
                <a:solidFill>
                  <a:schemeClr val="tx1"/>
                </a:solidFill>
              </a:rPr>
              <a:t>и </a:t>
            </a:r>
            <a:r>
              <a:rPr lang="en-US" sz="2400" b="1" dirty="0">
                <a:solidFill>
                  <a:schemeClr val="tx1"/>
                </a:solidFill>
              </a:rPr>
              <a:t>Web of Science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Но в качестве основного показателя успешности ученого или организации было выбрано </a:t>
            </a:r>
            <a:r>
              <a:rPr lang="ru-RU" sz="2400" b="1" dirty="0">
                <a:solidFill>
                  <a:srgbClr val="C00000"/>
                </a:solidFill>
              </a:rPr>
              <a:t>«валовое» число опубликованных статей </a:t>
            </a:r>
            <a:r>
              <a:rPr lang="ru-RU" sz="2400" b="1" dirty="0">
                <a:solidFill>
                  <a:schemeClr val="tx1"/>
                </a:solidFill>
              </a:rPr>
              <a:t>в </a:t>
            </a:r>
            <a:r>
              <a:rPr lang="en-US" sz="2400" b="1" dirty="0">
                <a:solidFill>
                  <a:schemeClr val="tx1"/>
                </a:solidFill>
              </a:rPr>
              <a:t>Scopus </a:t>
            </a:r>
            <a:r>
              <a:rPr lang="ru-RU" sz="2400" b="1" dirty="0">
                <a:solidFill>
                  <a:schemeClr val="tx1"/>
                </a:solidFill>
              </a:rPr>
              <a:t>и </a:t>
            </a:r>
            <a:r>
              <a:rPr lang="en-US" sz="2400" b="1" dirty="0">
                <a:solidFill>
                  <a:schemeClr val="tx1"/>
                </a:solidFill>
              </a:rPr>
              <a:t>Web of Science, </a:t>
            </a:r>
            <a:r>
              <a:rPr lang="ru-RU" sz="2400" b="1" dirty="0">
                <a:solidFill>
                  <a:schemeClr val="tx1"/>
                </a:solidFill>
              </a:rPr>
              <a:t>без учета их качества. 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Это привело к тому, что наряду с </a:t>
            </a:r>
            <a:r>
              <a:rPr lang="ru-RU" sz="2400" b="1" dirty="0">
                <a:solidFill>
                  <a:srgbClr val="C00000"/>
                </a:solidFill>
              </a:rPr>
              <a:t>позитивной тенденцией </a:t>
            </a:r>
            <a:r>
              <a:rPr lang="ru-RU" sz="2400" b="1" dirty="0">
                <a:solidFill>
                  <a:schemeClr val="tx1"/>
                </a:solidFill>
              </a:rPr>
              <a:t>публикации большего числа хороших российских статей в высококачественных международных журналах, стали проявляться и </a:t>
            </a:r>
            <a:r>
              <a:rPr lang="ru-RU" sz="2400" b="1" dirty="0">
                <a:solidFill>
                  <a:srgbClr val="C00000"/>
                </a:solidFill>
              </a:rPr>
              <a:t>негативные факторы. 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871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Некоторые из этих негативных факторов представлены в докладе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«Иностранные хищные журналы в </a:t>
            </a:r>
            <a:r>
              <a:rPr lang="ru-RU" sz="2800" b="1" dirty="0" err="1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Scopus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 и </a:t>
            </a:r>
            <a:r>
              <a:rPr lang="ru-RU" sz="2800" b="1" dirty="0" err="1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WoS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: переводной плагиат и российские недобросовестные авторы», 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подготовленном Комиссией РАН по противодействию фальсификации научных исследований</a:t>
            </a:r>
          </a:p>
          <a:p>
            <a:pPr marL="45720" indent="0" algn="r">
              <a:buNone/>
            </a:pPr>
            <a:endParaRPr lang="ru-RU" sz="2800" b="1" dirty="0">
              <a:solidFill>
                <a:srgbClr val="C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55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Что такое хищные журналы?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Это журналы, которые публикуют статьи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за деньги без должного рецензирования.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По сути, это коммерческий проект. Таких журналов, называющих себя научными, довольно много, но главный вред наносят те журналы, которые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индексируются в международных базах данных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Scopus 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и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Web of Science.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Именно наличие таких журналов создает благодатную почву для явления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переводного плагиата</a:t>
            </a:r>
          </a:p>
          <a:p>
            <a:pPr marL="45720" indent="0" algn="r">
              <a:buNone/>
            </a:pPr>
            <a:endParaRPr lang="ru-RU" sz="2800" b="1" dirty="0">
              <a:solidFill>
                <a:srgbClr val="C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55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5786" y="1748306"/>
            <a:ext cx="7920880" cy="475252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Что такое переводной плагиат?</a:t>
            </a:r>
          </a:p>
          <a:p>
            <a:pPr marL="4572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Особенностью российской научно-публикационной сферы является наличие большого числа научных текстов, которые были опубликованы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только на русском языке. 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У недобросовестных авторов появляется соблазн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для увеличения числа своих статей в международных базах данных </a:t>
            </a:r>
            <a:r>
              <a:rPr lang="ru-RU" sz="2800" b="1" dirty="0">
                <a:solidFill>
                  <a:srgbClr val="C00000"/>
                </a:solidFill>
                <a:latin typeface="Trebuchet MS" pitchFamily="34" charset="0"/>
                <a:cs typeface="Times New Roman" pitchFamily="18" charset="0"/>
              </a:rPr>
              <a:t>использовать эти чужие тексты, перевести их машинным переводом на английский язык и предложить для опубликования в зарубежные хищные журналы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, входящие в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Scopus </a:t>
            </a:r>
            <a:r>
              <a:rPr lang="ru-RU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или </a:t>
            </a:r>
            <a:r>
              <a:rPr lang="en-US" sz="2800" b="1" dirty="0">
                <a:solidFill>
                  <a:schemeClr val="tx1"/>
                </a:solidFill>
                <a:latin typeface="Trebuchet MS" pitchFamily="34" charset="0"/>
                <a:cs typeface="Times New Roman" pitchFamily="18" charset="0"/>
              </a:rPr>
              <a:t>Web of Science</a:t>
            </a:r>
            <a:endParaRPr lang="ru-RU" sz="2800" b="1" dirty="0">
              <a:solidFill>
                <a:schemeClr val="tx1"/>
              </a:solidFill>
              <a:latin typeface="Trebuchet MS" pitchFamily="34" charset="0"/>
              <a:cs typeface="Times New Roman" pitchFamily="18" charset="0"/>
            </a:endParaRPr>
          </a:p>
          <a:p>
            <a:pPr marL="45720" indent="0" algn="r">
              <a:buNone/>
            </a:pPr>
            <a:endParaRPr lang="ru-RU" sz="2800" b="1" dirty="0">
              <a:solidFill>
                <a:srgbClr val="C00000"/>
              </a:solidFill>
              <a:latin typeface="Trebuchet MS" pitchFamily="34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2552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00808"/>
            <a:ext cx="7920880" cy="4752528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Какую работу провели авторы доклада?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На основе эвристических соображений ими были отобраны и проанализированы </a:t>
            </a:r>
            <a:r>
              <a:rPr lang="ru-RU" sz="2400" b="1" dirty="0">
                <a:solidFill>
                  <a:srgbClr val="C00000"/>
                </a:solidFill>
              </a:rPr>
              <a:t>94 зарубежных журнала, </a:t>
            </a:r>
            <a:r>
              <a:rPr lang="ru-RU" sz="2400" b="1" dirty="0">
                <a:solidFill>
                  <a:schemeClr val="tx1"/>
                </a:solidFill>
              </a:rPr>
              <a:t>которые включены в базы данных </a:t>
            </a:r>
            <a:r>
              <a:rPr lang="ru-RU" sz="2400" b="1" dirty="0" err="1">
                <a:solidFill>
                  <a:schemeClr val="tx1"/>
                </a:solidFill>
              </a:rPr>
              <a:t>Scopus</a:t>
            </a:r>
            <a:r>
              <a:rPr lang="ru-RU" sz="2400" b="1" dirty="0">
                <a:solidFill>
                  <a:schemeClr val="tx1"/>
                </a:solidFill>
              </a:rPr>
              <a:t> или </a:t>
            </a:r>
            <a:r>
              <a:rPr lang="ru-RU" sz="2400" b="1" dirty="0" err="1">
                <a:solidFill>
                  <a:schemeClr val="tx1"/>
                </a:solidFill>
              </a:rPr>
              <a:t>WoS</a:t>
            </a:r>
            <a:r>
              <a:rPr lang="ru-RU" sz="2400" b="1" dirty="0">
                <a:solidFill>
                  <a:schemeClr val="tx1"/>
                </a:solidFill>
              </a:rPr>
              <a:t>. В случае </a:t>
            </a:r>
            <a:r>
              <a:rPr lang="en-US" sz="2400" b="1" dirty="0" err="1">
                <a:solidFill>
                  <a:schemeClr val="tx1"/>
                </a:solidFill>
              </a:rPr>
              <a:t>WoS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все эти журналы входят в </a:t>
            </a:r>
            <a:r>
              <a:rPr lang="en-US" sz="2400" b="1" dirty="0">
                <a:solidFill>
                  <a:srgbClr val="C00000"/>
                </a:solidFill>
              </a:rPr>
              <a:t>ESCI</a:t>
            </a:r>
            <a:r>
              <a:rPr lang="ru-RU" sz="2400" b="1" dirty="0">
                <a:solidFill>
                  <a:srgbClr val="C00000"/>
                </a:solidFill>
              </a:rPr>
              <a:t> и </a:t>
            </a:r>
            <a:r>
              <a:rPr lang="en-US" sz="2400" b="1" dirty="0">
                <a:solidFill>
                  <a:srgbClr val="C00000"/>
                </a:solidFill>
              </a:rPr>
              <a:t>AHCI, </a:t>
            </a:r>
            <a:r>
              <a:rPr lang="ru-RU" sz="2400" b="1" dirty="0">
                <a:solidFill>
                  <a:srgbClr val="C00000"/>
                </a:solidFill>
              </a:rPr>
              <a:t>т.е. являются «</a:t>
            </a:r>
            <a:r>
              <a:rPr lang="ru-RU" sz="2400" b="1" dirty="0" err="1">
                <a:solidFill>
                  <a:srgbClr val="C00000"/>
                </a:solidFill>
              </a:rPr>
              <a:t>бесквартильными</a:t>
            </a:r>
            <a:r>
              <a:rPr lang="ru-RU" sz="2400" b="1" dirty="0">
                <a:solidFill>
                  <a:srgbClr val="C00000"/>
                </a:solidFill>
              </a:rPr>
              <a:t>».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По каким признакам отбирались эти журналы?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них наблюдается </a:t>
            </a:r>
            <a:r>
              <a:rPr lang="ru-RU" sz="2400" b="1" dirty="0">
                <a:solidFill>
                  <a:srgbClr val="C00000"/>
                </a:solidFill>
              </a:rPr>
              <a:t>резкий рост </a:t>
            </a:r>
            <a:r>
              <a:rPr lang="ru-RU" sz="2400" b="1" dirty="0">
                <a:solidFill>
                  <a:schemeClr val="tx1"/>
                </a:solidFill>
              </a:rPr>
              <a:t>числа российских публикаций после 2013 года.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Они имеют </a:t>
            </a:r>
            <a:r>
              <a:rPr lang="ru-RU" sz="2400" b="1" dirty="0">
                <a:solidFill>
                  <a:srgbClr val="C00000"/>
                </a:solidFill>
              </a:rPr>
              <a:t>высокое значение </a:t>
            </a:r>
            <a:r>
              <a:rPr lang="ru-RU" sz="2400" b="1" dirty="0">
                <a:solidFill>
                  <a:schemeClr val="tx1"/>
                </a:solidFill>
              </a:rPr>
              <a:t>«индекса фиктивных </a:t>
            </a:r>
            <a:r>
              <a:rPr lang="ru-RU" sz="2400" b="1" dirty="0" err="1">
                <a:solidFill>
                  <a:schemeClr val="tx1"/>
                </a:solidFill>
              </a:rPr>
              <a:t>коллабораций</a:t>
            </a:r>
            <a:r>
              <a:rPr lang="ru-RU" sz="2400" b="1" dirty="0">
                <a:solidFill>
                  <a:schemeClr val="tx1"/>
                </a:solidFill>
              </a:rPr>
              <a:t>» (то есть имеют много соавторов из различных городов нашей страны).</a:t>
            </a:r>
          </a:p>
          <a:p>
            <a:pPr marL="4572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70247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25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8136904" cy="61206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Динамика публикаций российских авторов в рассматриваемых журналах-«хищниках»</a:t>
            </a:r>
          </a:p>
          <a:p>
            <a:pPr marL="45720" indent="0" algn="r">
              <a:buNone/>
            </a:pPr>
            <a:endParaRPr lang="ru-RU" sz="8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291942"/>
            <a:ext cx="4992040" cy="29729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71700" y="4346813"/>
            <a:ext cx="5904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Источники данных: </a:t>
            </a:r>
            <a:r>
              <a:rPr lang="ru-RU" sz="1200" dirty="0" err="1"/>
              <a:t>Scopus</a:t>
            </a:r>
            <a:r>
              <a:rPr lang="ru-RU" sz="1200" dirty="0"/>
              <a:t>, </a:t>
            </a:r>
            <a:r>
              <a:rPr lang="ru-RU" sz="1200" dirty="0" err="1"/>
              <a:t>Web</a:t>
            </a:r>
            <a:r>
              <a:rPr lang="ru-RU" sz="1200" dirty="0"/>
              <a:t> </a:t>
            </a:r>
            <a:r>
              <a:rPr lang="ru-RU" sz="1200" dirty="0" err="1"/>
              <a:t>of</a:t>
            </a:r>
            <a:r>
              <a:rPr lang="ru-RU" sz="1200" dirty="0"/>
              <a:t> </a:t>
            </a:r>
            <a:r>
              <a:rPr lang="ru-RU" sz="1200" dirty="0" err="1"/>
              <a:t>Science</a:t>
            </a:r>
            <a:r>
              <a:rPr lang="ru-RU" sz="12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86916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Видно, что </a:t>
            </a:r>
            <a:r>
              <a:rPr lang="ru-RU" b="1" dirty="0">
                <a:solidFill>
                  <a:srgbClr val="C00000"/>
                </a:solidFill>
              </a:rPr>
              <a:t>основная доля </a:t>
            </a:r>
            <a:r>
              <a:rPr lang="ru-RU" b="1" dirty="0"/>
              <a:t>обнаруженных статей с публикационными нарушениями публикуется журналами, которые включены в </a:t>
            </a:r>
            <a:r>
              <a:rPr lang="ru-RU" b="1" dirty="0">
                <a:solidFill>
                  <a:srgbClr val="C00000"/>
                </a:solidFill>
              </a:rPr>
              <a:t>базу данных </a:t>
            </a:r>
            <a:r>
              <a:rPr lang="ru-RU" b="1" dirty="0" err="1">
                <a:solidFill>
                  <a:srgbClr val="C00000"/>
                </a:solidFill>
              </a:rPr>
              <a:t>Scopus</a:t>
            </a:r>
            <a:r>
              <a:rPr lang="ru-RU" b="1" dirty="0"/>
              <a:t>. </a:t>
            </a:r>
          </a:p>
          <a:p>
            <a:r>
              <a:rPr lang="ru-RU" b="1" dirty="0"/>
              <a:t>По базе данных </a:t>
            </a:r>
            <a:r>
              <a:rPr lang="ru-RU" b="1" dirty="0" err="1"/>
              <a:t>WoS</a:t>
            </a:r>
            <a:r>
              <a:rPr lang="ru-RU" b="1" dirty="0"/>
              <a:t> все журналы относятся к </a:t>
            </a:r>
            <a:r>
              <a:rPr lang="en-US" b="1" dirty="0">
                <a:solidFill>
                  <a:srgbClr val="C00000"/>
                </a:solidFill>
              </a:rPr>
              <a:t>ESCI </a:t>
            </a:r>
            <a:r>
              <a:rPr lang="ru-RU" b="1" dirty="0">
                <a:solidFill>
                  <a:srgbClr val="C00000"/>
                </a:solidFill>
              </a:rPr>
              <a:t>и </a:t>
            </a:r>
            <a:r>
              <a:rPr lang="en-US" b="1" dirty="0">
                <a:solidFill>
                  <a:srgbClr val="C00000"/>
                </a:solidFill>
              </a:rPr>
              <a:t>AHCI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08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920880" cy="604867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Хищные журналы – лидеры по публикациям российских авторов: </a:t>
            </a:r>
          </a:p>
          <a:p>
            <a:pPr marL="45720" indent="0">
              <a:buNone/>
            </a:pPr>
            <a:endParaRPr lang="ru-RU" sz="1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Лидер по публикациям </a:t>
            </a:r>
            <a:r>
              <a:rPr lang="ru-RU" sz="2400" b="1" dirty="0">
                <a:solidFill>
                  <a:schemeClr val="tx1"/>
                </a:solidFill>
              </a:rPr>
              <a:t>российских авторов - журнал </a:t>
            </a:r>
            <a:r>
              <a:rPr lang="ru-RU" sz="2400" b="1" dirty="0" err="1">
                <a:solidFill>
                  <a:schemeClr val="tx1"/>
                </a:solidFill>
              </a:rPr>
              <a:t>Research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Journal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Of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Pharmaceutical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Biological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And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Chemical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Sciences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(Индия) </a:t>
            </a:r>
            <a:r>
              <a:rPr lang="ru-RU" sz="2400" b="1" dirty="0">
                <a:solidFill>
                  <a:schemeClr val="tx1"/>
                </a:solidFill>
              </a:rPr>
              <a:t>- 1597 статей. </a:t>
            </a:r>
          </a:p>
          <a:p>
            <a:pPr marL="45720" indent="0">
              <a:buNone/>
            </a:pPr>
            <a:endParaRPr lang="ru-RU" sz="1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Журнал </a:t>
            </a:r>
            <a:r>
              <a:rPr lang="ru-RU" sz="2400" b="1" dirty="0" err="1">
                <a:solidFill>
                  <a:schemeClr val="tx1"/>
                </a:solidFill>
              </a:rPr>
              <a:t>Espacios</a:t>
            </a:r>
            <a:r>
              <a:rPr lang="ru-RU" sz="2400" b="1" dirty="0">
                <a:solidFill>
                  <a:schemeClr val="tx1"/>
                </a:solidFill>
              </a:rPr>
              <a:t> (</a:t>
            </a:r>
            <a:r>
              <a:rPr lang="ru-RU" sz="2400" b="1" dirty="0">
                <a:solidFill>
                  <a:srgbClr val="C00000"/>
                </a:solidFill>
              </a:rPr>
              <a:t>Венесуэла</a:t>
            </a:r>
            <a:r>
              <a:rPr lang="ru-RU" sz="2400" b="1" dirty="0">
                <a:solidFill>
                  <a:schemeClr val="tx1"/>
                </a:solidFill>
              </a:rPr>
              <a:t>). В 2016 г. в нем опубликована одна статья российского автора. В 2017 г. – 341. В 2018 г. - 621.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За 2017–2019 гг. Россия стала лидером по публикациям в журнале, который в основном ориентирован на латиноамериканских авторов. </a:t>
            </a:r>
          </a:p>
          <a:p>
            <a:pPr marL="45720" indent="0">
              <a:buNone/>
            </a:pPr>
            <a:endParaRPr lang="ru-RU" sz="14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Журналы-хищники, как правило</a:t>
            </a:r>
            <a:r>
              <a:rPr lang="ru-RU" sz="2400" b="1" dirty="0">
                <a:solidFill>
                  <a:srgbClr val="C00000"/>
                </a:solidFill>
              </a:rPr>
              <a:t>, издаются в развивающихся странах </a:t>
            </a:r>
            <a:r>
              <a:rPr lang="ru-RU" sz="2400" b="1" dirty="0">
                <a:solidFill>
                  <a:schemeClr val="tx1"/>
                </a:solidFill>
              </a:rPr>
              <a:t>(Индия, Пакистан, Турция, Румыния, Венесуэла, Эквадор, Колумбия). При этом часто они маскируются под издательства США, Германии и т.д.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Например, </a:t>
            </a:r>
            <a:r>
              <a:rPr lang="ru-RU" sz="2400" b="1" dirty="0" err="1">
                <a:solidFill>
                  <a:schemeClr val="tx1"/>
                </a:solidFill>
              </a:rPr>
              <a:t>Journal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of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Environmental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Management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and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Tourism</a:t>
            </a:r>
            <a:r>
              <a:rPr lang="ru-RU" sz="2400" b="1" dirty="0">
                <a:solidFill>
                  <a:schemeClr val="tx1"/>
                </a:solidFill>
              </a:rPr>
              <a:t> указан в </a:t>
            </a:r>
            <a:r>
              <a:rPr lang="ru-RU" sz="2400" b="1" dirty="0" err="1">
                <a:solidFill>
                  <a:schemeClr val="tx1"/>
                </a:solidFill>
              </a:rPr>
              <a:t>Scopus</a:t>
            </a:r>
            <a:r>
              <a:rPr lang="ru-RU" sz="2400" b="1" dirty="0">
                <a:solidFill>
                  <a:schemeClr val="tx1"/>
                </a:solidFill>
              </a:rPr>
              <a:t> как немецкое издание, выходящее в престижном издательстве </a:t>
            </a:r>
            <a:r>
              <a:rPr lang="ru-RU" sz="2400" b="1" dirty="0" err="1">
                <a:solidFill>
                  <a:schemeClr val="tx1"/>
                </a:solidFill>
              </a:rPr>
              <a:t>Walter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de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Gruyter</a:t>
            </a:r>
            <a:r>
              <a:rPr lang="ru-RU" sz="2400" b="1" dirty="0">
                <a:solidFill>
                  <a:schemeClr val="tx1"/>
                </a:solidFill>
              </a:rPr>
              <a:t>. 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В действительности журнал базируется в Румынии и выпускается румынским издательством ASERS.</a:t>
            </a:r>
            <a:endParaRPr lang="ru-RU" sz="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6469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2620</TotalTime>
  <Words>1692</Words>
  <Application>Microsoft Office PowerPoint</Application>
  <PresentationFormat>Экран (4:3)</PresentationFormat>
  <Paragraphs>142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ednachmet</dc:creator>
  <cp:lastModifiedBy>Yulia A. Mochalova</cp:lastModifiedBy>
  <cp:revision>226</cp:revision>
  <cp:lastPrinted>2019-06-13T05:42:04Z</cp:lastPrinted>
  <dcterms:created xsi:type="dcterms:W3CDTF">2019-01-15T08:09:26Z</dcterms:created>
  <dcterms:modified xsi:type="dcterms:W3CDTF">2020-07-30T14:22:26Z</dcterms:modified>
</cp:coreProperties>
</file>